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Accordion Black" panose="020B0604020202020204" charset="-128"/>
      <p:regular r:id="rId19"/>
    </p:embeddedFont>
    <p:embeddedFont>
      <p:font typeface="Adore The World" panose="020B0604020202020204" charset="-128"/>
      <p:regular r:id="rId20"/>
    </p:embeddedFont>
    <p:embeddedFont>
      <p:font typeface="Arcade Gamer" panose="020B0604020202020204" charset="0"/>
      <p:regular r:id="rId21"/>
    </p:embeddedFont>
    <p:embeddedFont>
      <p:font typeface="Bungee" panose="020B0604020202020204" charset="0"/>
      <p:regular r:id="rId22"/>
    </p:embeddedFont>
    <p:embeddedFont>
      <p:font typeface="Canva Sans" panose="020B0604020202020204" charset="0"/>
      <p:regular r:id="rId23"/>
    </p:embeddedFont>
    <p:embeddedFont>
      <p:font typeface="Canva Sans Bold" panose="020B0604020202020204" charset="0"/>
      <p:regular r:id="rId24"/>
    </p:embeddedFont>
    <p:embeddedFont>
      <p:font typeface="ITC Benguiat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509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8.svg"/><Relationship Id="rId7" Type="http://schemas.openxmlformats.org/officeDocument/2006/relationships/image" Target="../media/image2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6.svg"/><Relationship Id="rId18" Type="http://schemas.openxmlformats.org/officeDocument/2006/relationships/image" Target="../media/image13.png"/><Relationship Id="rId3" Type="http://schemas.openxmlformats.org/officeDocument/2006/relationships/image" Target="../media/image29.svg"/><Relationship Id="rId21" Type="http://schemas.openxmlformats.org/officeDocument/2006/relationships/image" Target="../media/image16.svg"/><Relationship Id="rId7" Type="http://schemas.openxmlformats.org/officeDocument/2006/relationships/image" Target="../media/image2.svg"/><Relationship Id="rId12" Type="http://schemas.openxmlformats.org/officeDocument/2006/relationships/image" Target="../media/image5.png"/><Relationship Id="rId17" Type="http://schemas.openxmlformats.org/officeDocument/2006/relationships/image" Target="../media/image12.svg"/><Relationship Id="rId2" Type="http://schemas.openxmlformats.org/officeDocument/2006/relationships/image" Target="../media/image28.png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20.svg"/><Relationship Id="rId5" Type="http://schemas.openxmlformats.org/officeDocument/2006/relationships/image" Target="../media/image31.svg"/><Relationship Id="rId15" Type="http://schemas.openxmlformats.org/officeDocument/2006/relationships/image" Target="../media/image8.svg"/><Relationship Id="rId10" Type="http://schemas.openxmlformats.org/officeDocument/2006/relationships/image" Target="../media/image19.png"/><Relationship Id="rId19" Type="http://schemas.openxmlformats.org/officeDocument/2006/relationships/image" Target="../media/image14.svg"/><Relationship Id="rId4" Type="http://schemas.openxmlformats.org/officeDocument/2006/relationships/image" Target="../media/image30.png"/><Relationship Id="rId9" Type="http://schemas.openxmlformats.org/officeDocument/2006/relationships/image" Target="../media/image18.svg"/><Relationship Id="rId1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20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2.svg"/><Relationship Id="rId7" Type="http://schemas.openxmlformats.org/officeDocument/2006/relationships/image" Target="../media/image2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43856" y="390812"/>
            <a:ext cx="4028788" cy="4028788"/>
          </a:xfrm>
          <a:custGeom>
            <a:avLst/>
            <a:gdLst/>
            <a:ahLst/>
            <a:cxnLst/>
            <a:rect l="l" t="t" r="r" b="b"/>
            <a:pathLst>
              <a:path w="4028788" h="4028788">
                <a:moveTo>
                  <a:pt x="0" y="0"/>
                </a:moveTo>
                <a:lnTo>
                  <a:pt x="4028788" y="0"/>
                </a:lnTo>
                <a:lnTo>
                  <a:pt x="4028788" y="4028788"/>
                </a:lnTo>
                <a:lnTo>
                  <a:pt x="0" y="40287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483299" y="7687654"/>
            <a:ext cx="2776001" cy="2599346"/>
          </a:xfrm>
          <a:custGeom>
            <a:avLst/>
            <a:gdLst/>
            <a:ahLst/>
            <a:cxnLst/>
            <a:rect l="l" t="t" r="r" b="b"/>
            <a:pathLst>
              <a:path w="2776001" h="2599346">
                <a:moveTo>
                  <a:pt x="0" y="0"/>
                </a:moveTo>
                <a:lnTo>
                  <a:pt x="2776001" y="0"/>
                </a:lnTo>
                <a:lnTo>
                  <a:pt x="2776001" y="2599346"/>
                </a:lnTo>
                <a:lnTo>
                  <a:pt x="0" y="25993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028700" y="7687654"/>
            <a:ext cx="2776001" cy="2599346"/>
          </a:xfrm>
          <a:custGeom>
            <a:avLst/>
            <a:gdLst/>
            <a:ahLst/>
            <a:cxnLst/>
            <a:rect l="l" t="t" r="r" b="b"/>
            <a:pathLst>
              <a:path w="2776001" h="2599346">
                <a:moveTo>
                  <a:pt x="2776001" y="0"/>
                </a:moveTo>
                <a:lnTo>
                  <a:pt x="0" y="0"/>
                </a:lnTo>
                <a:lnTo>
                  <a:pt x="0" y="2599346"/>
                </a:lnTo>
                <a:lnTo>
                  <a:pt x="2776001" y="2599346"/>
                </a:lnTo>
                <a:lnTo>
                  <a:pt x="277600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028251" y="9539425"/>
            <a:ext cx="2569790" cy="747575"/>
          </a:xfrm>
          <a:custGeom>
            <a:avLst/>
            <a:gdLst/>
            <a:ahLst/>
            <a:cxnLst/>
            <a:rect l="l" t="t" r="r" b="b"/>
            <a:pathLst>
              <a:path w="2569790" h="747575">
                <a:moveTo>
                  <a:pt x="0" y="0"/>
                </a:moveTo>
                <a:lnTo>
                  <a:pt x="2569789" y="0"/>
                </a:lnTo>
                <a:lnTo>
                  <a:pt x="2569789" y="747575"/>
                </a:lnTo>
                <a:lnTo>
                  <a:pt x="0" y="7475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9689960" y="9539425"/>
            <a:ext cx="2569790" cy="747575"/>
          </a:xfrm>
          <a:custGeom>
            <a:avLst/>
            <a:gdLst/>
            <a:ahLst/>
            <a:cxnLst/>
            <a:rect l="l" t="t" r="r" b="b"/>
            <a:pathLst>
              <a:path w="2569790" h="747575">
                <a:moveTo>
                  <a:pt x="2569789" y="0"/>
                </a:moveTo>
                <a:lnTo>
                  <a:pt x="0" y="0"/>
                </a:lnTo>
                <a:lnTo>
                  <a:pt x="0" y="747575"/>
                </a:lnTo>
                <a:lnTo>
                  <a:pt x="2569789" y="747575"/>
                </a:lnTo>
                <a:lnTo>
                  <a:pt x="2569789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550892" y="7687654"/>
            <a:ext cx="2599346" cy="2599346"/>
          </a:xfrm>
          <a:custGeom>
            <a:avLst/>
            <a:gdLst/>
            <a:ahLst/>
            <a:cxnLst/>
            <a:rect l="l" t="t" r="r" b="b"/>
            <a:pathLst>
              <a:path w="2599346" h="2599346">
                <a:moveTo>
                  <a:pt x="0" y="0"/>
                </a:moveTo>
                <a:lnTo>
                  <a:pt x="2599346" y="0"/>
                </a:lnTo>
                <a:lnTo>
                  <a:pt x="2599346" y="2599346"/>
                </a:lnTo>
                <a:lnTo>
                  <a:pt x="0" y="25993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4137762" y="7687654"/>
            <a:ext cx="2599346" cy="2599346"/>
          </a:xfrm>
          <a:custGeom>
            <a:avLst/>
            <a:gdLst/>
            <a:ahLst/>
            <a:cxnLst/>
            <a:rect l="l" t="t" r="r" b="b"/>
            <a:pathLst>
              <a:path w="2599346" h="2599346">
                <a:moveTo>
                  <a:pt x="2599346" y="0"/>
                </a:moveTo>
                <a:lnTo>
                  <a:pt x="0" y="0"/>
                </a:lnTo>
                <a:lnTo>
                  <a:pt x="0" y="2599346"/>
                </a:lnTo>
                <a:lnTo>
                  <a:pt x="2599346" y="2599346"/>
                </a:lnTo>
                <a:lnTo>
                  <a:pt x="2599346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83296" y="6172200"/>
            <a:ext cx="845404" cy="4114800"/>
          </a:xfrm>
          <a:custGeom>
            <a:avLst/>
            <a:gdLst/>
            <a:ahLst/>
            <a:cxnLst/>
            <a:rect l="l" t="t" r="r" b="b"/>
            <a:pathLst>
              <a:path w="845404" h="4114800">
                <a:moveTo>
                  <a:pt x="0" y="0"/>
                </a:moveTo>
                <a:lnTo>
                  <a:pt x="845404" y="0"/>
                </a:lnTo>
                <a:lnTo>
                  <a:pt x="84540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H="1">
            <a:off x="17259300" y="6172200"/>
            <a:ext cx="845404" cy="4114800"/>
          </a:xfrm>
          <a:custGeom>
            <a:avLst/>
            <a:gdLst/>
            <a:ahLst/>
            <a:cxnLst/>
            <a:rect l="l" t="t" r="r" b="b"/>
            <a:pathLst>
              <a:path w="845404" h="4114800">
                <a:moveTo>
                  <a:pt x="845404" y="0"/>
                </a:moveTo>
                <a:lnTo>
                  <a:pt x="0" y="0"/>
                </a:lnTo>
                <a:lnTo>
                  <a:pt x="0" y="4114800"/>
                </a:lnTo>
                <a:lnTo>
                  <a:pt x="845404" y="4114800"/>
                </a:lnTo>
                <a:lnTo>
                  <a:pt x="845404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8217623" y="9407784"/>
            <a:ext cx="1852754" cy="879216"/>
          </a:xfrm>
          <a:custGeom>
            <a:avLst/>
            <a:gdLst/>
            <a:ahLst/>
            <a:cxnLst/>
            <a:rect l="l" t="t" r="r" b="b"/>
            <a:pathLst>
              <a:path w="1852754" h="879216">
                <a:moveTo>
                  <a:pt x="0" y="0"/>
                </a:moveTo>
                <a:lnTo>
                  <a:pt x="1852754" y="0"/>
                </a:lnTo>
                <a:lnTo>
                  <a:pt x="1852754" y="879216"/>
                </a:lnTo>
                <a:lnTo>
                  <a:pt x="0" y="87921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5542069" y="9629372"/>
            <a:ext cx="1826745" cy="657628"/>
          </a:xfrm>
          <a:custGeom>
            <a:avLst/>
            <a:gdLst/>
            <a:ahLst/>
            <a:cxnLst/>
            <a:rect l="l" t="t" r="r" b="b"/>
            <a:pathLst>
              <a:path w="1826745" h="657628">
                <a:moveTo>
                  <a:pt x="0" y="0"/>
                </a:moveTo>
                <a:lnTo>
                  <a:pt x="1826746" y="0"/>
                </a:lnTo>
                <a:lnTo>
                  <a:pt x="1826746" y="657628"/>
                </a:lnTo>
                <a:lnTo>
                  <a:pt x="0" y="65762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870875" y="9420673"/>
            <a:ext cx="2268953" cy="866327"/>
          </a:xfrm>
          <a:custGeom>
            <a:avLst/>
            <a:gdLst/>
            <a:ahLst/>
            <a:cxnLst/>
            <a:rect l="l" t="t" r="r" b="b"/>
            <a:pathLst>
              <a:path w="2268953" h="866327">
                <a:moveTo>
                  <a:pt x="0" y="0"/>
                </a:moveTo>
                <a:lnTo>
                  <a:pt x="2268953" y="0"/>
                </a:lnTo>
                <a:lnTo>
                  <a:pt x="2268953" y="866327"/>
                </a:lnTo>
                <a:lnTo>
                  <a:pt x="0" y="866327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flipH="1">
            <a:off x="10919185" y="9629372"/>
            <a:ext cx="1826745" cy="657628"/>
          </a:xfrm>
          <a:custGeom>
            <a:avLst/>
            <a:gdLst/>
            <a:ahLst/>
            <a:cxnLst/>
            <a:rect l="l" t="t" r="r" b="b"/>
            <a:pathLst>
              <a:path w="1826745" h="657628">
                <a:moveTo>
                  <a:pt x="1826746" y="0"/>
                </a:moveTo>
                <a:lnTo>
                  <a:pt x="0" y="0"/>
                </a:lnTo>
                <a:lnTo>
                  <a:pt x="0" y="657628"/>
                </a:lnTo>
                <a:lnTo>
                  <a:pt x="1826746" y="657628"/>
                </a:lnTo>
                <a:lnTo>
                  <a:pt x="1826746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flipH="1">
            <a:off x="14148172" y="9407784"/>
            <a:ext cx="2268953" cy="866327"/>
          </a:xfrm>
          <a:custGeom>
            <a:avLst/>
            <a:gdLst/>
            <a:ahLst/>
            <a:cxnLst/>
            <a:rect l="l" t="t" r="r" b="b"/>
            <a:pathLst>
              <a:path w="2268953" h="866327">
                <a:moveTo>
                  <a:pt x="2268953" y="0"/>
                </a:moveTo>
                <a:lnTo>
                  <a:pt x="0" y="0"/>
                </a:lnTo>
                <a:lnTo>
                  <a:pt x="0" y="866328"/>
                </a:lnTo>
                <a:lnTo>
                  <a:pt x="2268953" y="866328"/>
                </a:lnTo>
                <a:lnTo>
                  <a:pt x="2268953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61950" y="4289255"/>
            <a:ext cx="17429352" cy="4160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00"/>
              </a:lnSpc>
            </a:pPr>
            <a:r>
              <a:rPr lang="en-US" sz="7786">
                <a:solidFill>
                  <a:srgbClr val="FFFFFF"/>
                </a:solidFill>
                <a:latin typeface="Arcade Gamer"/>
              </a:rPr>
              <a:t>RANDOM WORLD GENERATION</a:t>
            </a:r>
          </a:p>
          <a:p>
            <a:pPr algn="ctr">
              <a:lnSpc>
                <a:spcPts val="11082"/>
              </a:lnSpc>
              <a:spcBef>
                <a:spcPct val="0"/>
              </a:spcBef>
            </a:pPr>
            <a:endParaRPr lang="en-US" sz="7786">
              <a:solidFill>
                <a:srgbClr val="FFFFFF"/>
              </a:solidFill>
              <a:latin typeface="Arcade Gamer"/>
            </a:endParaRPr>
          </a:p>
        </p:txBody>
      </p:sp>
      <p:sp>
        <p:nvSpPr>
          <p:cNvPr id="17" name="Freeform 17"/>
          <p:cNvSpPr/>
          <p:nvPr/>
        </p:nvSpPr>
        <p:spPr>
          <a:xfrm>
            <a:off x="1028700" y="2660030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0" y="0"/>
                </a:moveTo>
                <a:lnTo>
                  <a:pt x="2359993" y="0"/>
                </a:lnTo>
                <a:lnTo>
                  <a:pt x="2359993" y="823852"/>
                </a:lnTo>
                <a:lnTo>
                  <a:pt x="0" y="823852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flipH="1">
            <a:off x="14901719" y="2660030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3" y="0"/>
                </a:moveTo>
                <a:lnTo>
                  <a:pt x="0" y="0"/>
                </a:lnTo>
                <a:lnTo>
                  <a:pt x="0" y="823852"/>
                </a:lnTo>
                <a:lnTo>
                  <a:pt x="2359993" y="823852"/>
                </a:lnTo>
                <a:lnTo>
                  <a:pt x="2359993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-711215" y="631973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0" y="0"/>
                </a:moveTo>
                <a:lnTo>
                  <a:pt x="4453058" y="0"/>
                </a:lnTo>
                <a:lnTo>
                  <a:pt x="4453058" y="793454"/>
                </a:lnTo>
                <a:lnTo>
                  <a:pt x="0" y="793454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flipH="1">
            <a:off x="14546157" y="631973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4453058" y="0"/>
                </a:moveTo>
                <a:lnTo>
                  <a:pt x="0" y="0"/>
                </a:lnTo>
                <a:lnTo>
                  <a:pt x="0" y="793454"/>
                </a:lnTo>
                <a:lnTo>
                  <a:pt x="4453058" y="793454"/>
                </a:lnTo>
                <a:lnTo>
                  <a:pt x="4453058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6681517" y="409711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3" y="0"/>
                </a:moveTo>
                <a:lnTo>
                  <a:pt x="0" y="0"/>
                </a:lnTo>
                <a:lnTo>
                  <a:pt x="0" y="823852"/>
                </a:lnTo>
                <a:lnTo>
                  <a:pt x="2359993" y="823852"/>
                </a:lnTo>
                <a:lnTo>
                  <a:pt x="23599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25333" y="562555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0" y="0"/>
                </a:moveTo>
                <a:lnTo>
                  <a:pt x="2908066" y="0"/>
                </a:lnTo>
                <a:lnTo>
                  <a:pt x="2908066" y="518164"/>
                </a:lnTo>
                <a:lnTo>
                  <a:pt x="0" y="5181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919274" y="553030"/>
            <a:ext cx="11325702" cy="1325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99"/>
              </a:lnSpc>
            </a:pPr>
            <a:r>
              <a:rPr lang="en-US" sz="8699" u="sng" spc="1374">
                <a:solidFill>
                  <a:srgbClr val="FFAAAB"/>
                </a:solidFill>
                <a:latin typeface="Adore The World"/>
              </a:rPr>
              <a:t>VORONOI DIAGRAMS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8804" y="2569225"/>
            <a:ext cx="18072996" cy="3730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37"/>
              </a:lnSpc>
            </a:pPr>
            <a:r>
              <a:rPr lang="en-US" sz="4240">
                <a:solidFill>
                  <a:srgbClr val="FFAAAB"/>
                </a:solidFill>
                <a:latin typeface="Canva Sans"/>
              </a:rPr>
              <a:t>Voronoi diagrams can be a useful tool in random world generation, especially for creating diverse and realistic terrain features or distributing resources across the game world.</a:t>
            </a:r>
          </a:p>
          <a:p>
            <a:pPr algn="ctr">
              <a:lnSpc>
                <a:spcPts val="5937"/>
              </a:lnSpc>
            </a:pPr>
            <a:r>
              <a:rPr lang="en-US" sz="4240">
                <a:solidFill>
                  <a:srgbClr val="FFAAAB"/>
                </a:solidFill>
                <a:latin typeface="Canva Sans"/>
              </a:rPr>
              <a:t>They are helpful in Terrain generation, Elevation, Vegetation, Biome assignment, World borders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6945197"/>
            <a:ext cx="18288000" cy="2225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37"/>
              </a:lnSpc>
              <a:spcBef>
                <a:spcPct val="0"/>
              </a:spcBef>
            </a:pPr>
            <a:r>
              <a:rPr lang="en-US" sz="4240">
                <a:solidFill>
                  <a:srgbClr val="FFAAAB"/>
                </a:solidFill>
                <a:latin typeface="Canva Sans"/>
              </a:rPr>
              <a:t>A Voronoi diagram splits divides a space into cells based on a set of points, where each point gets a cell. Each cell consists of all the space closest to the given cell.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41843" y="-191879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0" y="0"/>
                </a:moveTo>
                <a:lnTo>
                  <a:pt x="2359993" y="0"/>
                </a:lnTo>
                <a:lnTo>
                  <a:pt x="2359993" y="823852"/>
                </a:lnTo>
                <a:lnTo>
                  <a:pt x="0" y="8238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0932524" y="601575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4" y="0"/>
                </a:moveTo>
                <a:lnTo>
                  <a:pt x="0" y="0"/>
                </a:lnTo>
                <a:lnTo>
                  <a:pt x="0" y="823852"/>
                </a:lnTo>
                <a:lnTo>
                  <a:pt x="2359994" y="823852"/>
                </a:lnTo>
                <a:lnTo>
                  <a:pt x="235999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11215" y="631973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0" y="0"/>
                </a:moveTo>
                <a:lnTo>
                  <a:pt x="4453058" y="0"/>
                </a:lnTo>
                <a:lnTo>
                  <a:pt x="4453058" y="793454"/>
                </a:lnTo>
                <a:lnTo>
                  <a:pt x="0" y="7934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4546157" y="631973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4453058" y="0"/>
                </a:moveTo>
                <a:lnTo>
                  <a:pt x="0" y="0"/>
                </a:lnTo>
                <a:lnTo>
                  <a:pt x="0" y="793454"/>
                </a:lnTo>
                <a:lnTo>
                  <a:pt x="4453058" y="793454"/>
                </a:lnTo>
                <a:lnTo>
                  <a:pt x="445305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00026" y="631973"/>
            <a:ext cx="6483634" cy="4350860"/>
          </a:xfrm>
          <a:custGeom>
            <a:avLst/>
            <a:gdLst/>
            <a:ahLst/>
            <a:cxnLst/>
            <a:rect l="l" t="t" r="r" b="b"/>
            <a:pathLst>
              <a:path w="6483634" h="4350860">
                <a:moveTo>
                  <a:pt x="0" y="0"/>
                </a:moveTo>
                <a:lnTo>
                  <a:pt x="6483634" y="0"/>
                </a:lnTo>
                <a:lnTo>
                  <a:pt x="6483634" y="4350860"/>
                </a:lnTo>
                <a:lnTo>
                  <a:pt x="0" y="43508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357449" y="631973"/>
            <a:ext cx="7255791" cy="4350860"/>
          </a:xfrm>
          <a:custGeom>
            <a:avLst/>
            <a:gdLst/>
            <a:ahLst/>
            <a:cxnLst/>
            <a:rect l="l" t="t" r="r" b="b"/>
            <a:pathLst>
              <a:path w="7255791" h="4350860">
                <a:moveTo>
                  <a:pt x="0" y="0"/>
                </a:moveTo>
                <a:lnTo>
                  <a:pt x="7255792" y="0"/>
                </a:lnTo>
                <a:lnTo>
                  <a:pt x="7255792" y="4350860"/>
                </a:lnTo>
                <a:lnTo>
                  <a:pt x="0" y="43508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937" r="-2937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479720" y="5333068"/>
            <a:ext cx="8281886" cy="4690559"/>
          </a:xfrm>
          <a:custGeom>
            <a:avLst/>
            <a:gdLst/>
            <a:ahLst/>
            <a:cxnLst/>
            <a:rect l="l" t="t" r="r" b="b"/>
            <a:pathLst>
              <a:path w="8281886" h="4690559">
                <a:moveTo>
                  <a:pt x="0" y="0"/>
                </a:moveTo>
                <a:lnTo>
                  <a:pt x="8281886" y="0"/>
                </a:lnTo>
                <a:lnTo>
                  <a:pt x="8281886" y="4690559"/>
                </a:lnTo>
                <a:lnTo>
                  <a:pt x="0" y="46905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2049307" y="4982833"/>
            <a:ext cx="1363876" cy="2031498"/>
          </a:xfrm>
          <a:prstGeom prst="line">
            <a:avLst/>
          </a:prstGeom>
          <a:ln w="12382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0" name="AutoShape 10"/>
          <p:cNvSpPr/>
          <p:nvPr/>
        </p:nvSpPr>
        <p:spPr>
          <a:xfrm flipH="1">
            <a:off x="13985345" y="4982833"/>
            <a:ext cx="1312636" cy="2031498"/>
          </a:xfrm>
          <a:prstGeom prst="line">
            <a:avLst/>
          </a:prstGeom>
          <a:ln w="12382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1" name="AutoShape 11"/>
          <p:cNvSpPr/>
          <p:nvPr/>
        </p:nvSpPr>
        <p:spPr>
          <a:xfrm>
            <a:off x="7476686" y="2807403"/>
            <a:ext cx="2287954" cy="0"/>
          </a:xfrm>
          <a:prstGeom prst="line">
            <a:avLst/>
          </a:prstGeom>
          <a:ln w="10477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11215" y="631973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0" y="0"/>
                </a:moveTo>
                <a:lnTo>
                  <a:pt x="4453058" y="0"/>
                </a:lnTo>
                <a:lnTo>
                  <a:pt x="4453058" y="793454"/>
                </a:lnTo>
                <a:lnTo>
                  <a:pt x="0" y="793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862369" y="2107679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0" y="0"/>
                </a:moveTo>
                <a:lnTo>
                  <a:pt x="2359993" y="0"/>
                </a:lnTo>
                <a:lnTo>
                  <a:pt x="2359993" y="823852"/>
                </a:lnTo>
                <a:lnTo>
                  <a:pt x="0" y="8238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061471" y="1028700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0" y="0"/>
                </a:moveTo>
                <a:lnTo>
                  <a:pt x="4453058" y="0"/>
                </a:lnTo>
                <a:lnTo>
                  <a:pt x="4453058" y="793454"/>
                </a:lnTo>
                <a:lnTo>
                  <a:pt x="0" y="793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6061471" y="3752328"/>
            <a:ext cx="1569844" cy="548018"/>
          </a:xfrm>
          <a:custGeom>
            <a:avLst/>
            <a:gdLst/>
            <a:ahLst/>
            <a:cxnLst/>
            <a:rect l="l" t="t" r="r" b="b"/>
            <a:pathLst>
              <a:path w="1569844" h="548018">
                <a:moveTo>
                  <a:pt x="1569845" y="0"/>
                </a:moveTo>
                <a:lnTo>
                  <a:pt x="0" y="0"/>
                </a:lnTo>
                <a:lnTo>
                  <a:pt x="0" y="548018"/>
                </a:lnTo>
                <a:lnTo>
                  <a:pt x="1569845" y="548018"/>
                </a:lnTo>
                <a:lnTo>
                  <a:pt x="156984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9144000" y="1263081"/>
            <a:ext cx="2283604" cy="797185"/>
          </a:xfrm>
          <a:custGeom>
            <a:avLst/>
            <a:gdLst/>
            <a:ahLst/>
            <a:cxnLst/>
            <a:rect l="l" t="t" r="r" b="b"/>
            <a:pathLst>
              <a:path w="2283604" h="797185">
                <a:moveTo>
                  <a:pt x="2283604" y="0"/>
                </a:moveTo>
                <a:lnTo>
                  <a:pt x="0" y="0"/>
                </a:lnTo>
                <a:lnTo>
                  <a:pt x="0" y="797185"/>
                </a:lnTo>
                <a:lnTo>
                  <a:pt x="2283604" y="797185"/>
                </a:lnTo>
                <a:lnTo>
                  <a:pt x="228360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4546157" y="631973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4453058" y="0"/>
                </a:moveTo>
                <a:lnTo>
                  <a:pt x="0" y="0"/>
                </a:lnTo>
                <a:lnTo>
                  <a:pt x="0" y="793454"/>
                </a:lnTo>
                <a:lnTo>
                  <a:pt x="4453058" y="793454"/>
                </a:lnTo>
                <a:lnTo>
                  <a:pt x="445305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21479" y="-413826"/>
            <a:ext cx="2494479" cy="2494479"/>
          </a:xfrm>
          <a:custGeom>
            <a:avLst/>
            <a:gdLst/>
            <a:ahLst/>
            <a:cxnLst/>
            <a:rect l="l" t="t" r="r" b="b"/>
            <a:pathLst>
              <a:path w="2494479" h="2494479">
                <a:moveTo>
                  <a:pt x="0" y="0"/>
                </a:moveTo>
                <a:lnTo>
                  <a:pt x="2494478" y="0"/>
                </a:lnTo>
                <a:lnTo>
                  <a:pt x="2494478" y="2494479"/>
                </a:lnTo>
                <a:lnTo>
                  <a:pt x="0" y="24944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725760" y="1256800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3" y="0"/>
                </a:moveTo>
                <a:lnTo>
                  <a:pt x="0" y="0"/>
                </a:lnTo>
                <a:lnTo>
                  <a:pt x="0" y="823853"/>
                </a:lnTo>
                <a:lnTo>
                  <a:pt x="2359993" y="823853"/>
                </a:lnTo>
                <a:lnTo>
                  <a:pt x="235999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5901945" y="574331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2908065" y="0"/>
                </a:moveTo>
                <a:lnTo>
                  <a:pt x="0" y="0"/>
                </a:lnTo>
                <a:lnTo>
                  <a:pt x="0" y="518164"/>
                </a:lnTo>
                <a:lnTo>
                  <a:pt x="2908065" y="518164"/>
                </a:lnTo>
                <a:lnTo>
                  <a:pt x="29080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929112" y="-224599"/>
            <a:ext cx="1796695" cy="1796695"/>
          </a:xfrm>
          <a:custGeom>
            <a:avLst/>
            <a:gdLst/>
            <a:ahLst/>
            <a:cxnLst/>
            <a:rect l="l" t="t" r="r" b="b"/>
            <a:pathLst>
              <a:path w="1796695" h="1796695">
                <a:moveTo>
                  <a:pt x="0" y="0"/>
                </a:moveTo>
                <a:lnTo>
                  <a:pt x="1796695" y="0"/>
                </a:lnTo>
                <a:lnTo>
                  <a:pt x="1796695" y="1796695"/>
                </a:lnTo>
                <a:lnTo>
                  <a:pt x="0" y="179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079197" y="978701"/>
            <a:ext cx="1699829" cy="593395"/>
          </a:xfrm>
          <a:custGeom>
            <a:avLst/>
            <a:gdLst/>
            <a:ahLst/>
            <a:cxnLst/>
            <a:rect l="l" t="t" r="r" b="b"/>
            <a:pathLst>
              <a:path w="1699829" h="593395">
                <a:moveTo>
                  <a:pt x="0" y="0"/>
                </a:moveTo>
                <a:lnTo>
                  <a:pt x="1699830" y="0"/>
                </a:lnTo>
                <a:lnTo>
                  <a:pt x="1699830" y="593395"/>
                </a:lnTo>
                <a:lnTo>
                  <a:pt x="0" y="5933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106743" y="978701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0" y="0"/>
                </a:moveTo>
                <a:lnTo>
                  <a:pt x="2908065" y="0"/>
                </a:lnTo>
                <a:lnTo>
                  <a:pt x="2908065" y="518165"/>
                </a:lnTo>
                <a:lnTo>
                  <a:pt x="0" y="5181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832269" y="2039392"/>
            <a:ext cx="1699829" cy="593395"/>
          </a:xfrm>
          <a:custGeom>
            <a:avLst/>
            <a:gdLst/>
            <a:ahLst/>
            <a:cxnLst/>
            <a:rect l="l" t="t" r="r" b="b"/>
            <a:pathLst>
              <a:path w="1699829" h="593395">
                <a:moveTo>
                  <a:pt x="0" y="0"/>
                </a:moveTo>
                <a:lnTo>
                  <a:pt x="1699829" y="0"/>
                </a:lnTo>
                <a:lnTo>
                  <a:pt x="1699829" y="593395"/>
                </a:lnTo>
                <a:lnTo>
                  <a:pt x="0" y="5933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4804259" y="757234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2908065" y="0"/>
                </a:moveTo>
                <a:lnTo>
                  <a:pt x="0" y="0"/>
                </a:lnTo>
                <a:lnTo>
                  <a:pt x="0" y="518165"/>
                </a:lnTo>
                <a:lnTo>
                  <a:pt x="2908065" y="518165"/>
                </a:lnTo>
                <a:lnTo>
                  <a:pt x="29080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6681517" y="409711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3" y="0"/>
                </a:moveTo>
                <a:lnTo>
                  <a:pt x="0" y="0"/>
                </a:lnTo>
                <a:lnTo>
                  <a:pt x="0" y="823852"/>
                </a:lnTo>
                <a:lnTo>
                  <a:pt x="2359993" y="823852"/>
                </a:lnTo>
                <a:lnTo>
                  <a:pt x="23599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25333" y="562555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0" y="0"/>
                </a:moveTo>
                <a:lnTo>
                  <a:pt x="2908066" y="0"/>
                </a:lnTo>
                <a:lnTo>
                  <a:pt x="2908066" y="518164"/>
                </a:lnTo>
                <a:lnTo>
                  <a:pt x="0" y="5181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264858" y="2613013"/>
            <a:ext cx="2023142" cy="7673987"/>
          </a:xfrm>
          <a:custGeom>
            <a:avLst/>
            <a:gdLst/>
            <a:ahLst/>
            <a:cxnLst/>
            <a:rect l="l" t="t" r="r" b="b"/>
            <a:pathLst>
              <a:path w="2023142" h="7673987">
                <a:moveTo>
                  <a:pt x="0" y="0"/>
                </a:moveTo>
                <a:lnTo>
                  <a:pt x="2023142" y="0"/>
                </a:lnTo>
                <a:lnTo>
                  <a:pt x="2023142" y="7673987"/>
                </a:lnTo>
                <a:lnTo>
                  <a:pt x="0" y="76739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898974" y="1028700"/>
            <a:ext cx="2104159" cy="9258300"/>
          </a:xfrm>
          <a:custGeom>
            <a:avLst/>
            <a:gdLst/>
            <a:ahLst/>
            <a:cxnLst/>
            <a:rect l="l" t="t" r="r" b="b"/>
            <a:pathLst>
              <a:path w="2104159" h="9258300">
                <a:moveTo>
                  <a:pt x="0" y="0"/>
                </a:moveTo>
                <a:lnTo>
                  <a:pt x="2104159" y="0"/>
                </a:lnTo>
                <a:lnTo>
                  <a:pt x="2104159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2284867" y="1028700"/>
            <a:ext cx="2104159" cy="9258300"/>
          </a:xfrm>
          <a:custGeom>
            <a:avLst/>
            <a:gdLst/>
            <a:ahLst/>
            <a:cxnLst/>
            <a:rect l="l" t="t" r="r" b="b"/>
            <a:pathLst>
              <a:path w="2104159" h="9258300">
                <a:moveTo>
                  <a:pt x="2104159" y="0"/>
                </a:moveTo>
                <a:lnTo>
                  <a:pt x="0" y="0"/>
                </a:lnTo>
                <a:lnTo>
                  <a:pt x="0" y="9258300"/>
                </a:lnTo>
                <a:lnTo>
                  <a:pt x="2104159" y="9258300"/>
                </a:lnTo>
                <a:lnTo>
                  <a:pt x="210415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0" y="2613013"/>
            <a:ext cx="2023142" cy="7673987"/>
          </a:xfrm>
          <a:custGeom>
            <a:avLst/>
            <a:gdLst/>
            <a:ahLst/>
            <a:cxnLst/>
            <a:rect l="l" t="t" r="r" b="b"/>
            <a:pathLst>
              <a:path w="2023142" h="7673987">
                <a:moveTo>
                  <a:pt x="2023142" y="0"/>
                </a:moveTo>
                <a:lnTo>
                  <a:pt x="0" y="0"/>
                </a:lnTo>
                <a:lnTo>
                  <a:pt x="0" y="7673987"/>
                </a:lnTo>
                <a:lnTo>
                  <a:pt x="2023142" y="7673987"/>
                </a:lnTo>
                <a:lnTo>
                  <a:pt x="202314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129606" y="1057562"/>
            <a:ext cx="4028788" cy="4028788"/>
          </a:xfrm>
          <a:custGeom>
            <a:avLst/>
            <a:gdLst/>
            <a:ahLst/>
            <a:cxnLst/>
            <a:rect l="l" t="t" r="r" b="b"/>
            <a:pathLst>
              <a:path w="4028788" h="4028788">
                <a:moveTo>
                  <a:pt x="0" y="0"/>
                </a:moveTo>
                <a:lnTo>
                  <a:pt x="4028788" y="0"/>
                </a:lnTo>
                <a:lnTo>
                  <a:pt x="4028788" y="4028788"/>
                </a:lnTo>
                <a:lnTo>
                  <a:pt x="0" y="40287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900164" y="3594529"/>
            <a:ext cx="10487673" cy="406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62"/>
              </a:lnSpc>
            </a:pPr>
            <a:r>
              <a:rPr lang="en-US" sz="16195">
                <a:solidFill>
                  <a:srgbClr val="FFFFFF"/>
                </a:solidFill>
                <a:latin typeface="Arcade Gamer"/>
              </a:rPr>
              <a:t>THANK</a:t>
            </a:r>
          </a:p>
          <a:p>
            <a:pPr algn="ctr">
              <a:lnSpc>
                <a:spcPts val="15062"/>
              </a:lnSpc>
            </a:pPr>
            <a:r>
              <a:rPr lang="en-US" sz="16195">
                <a:solidFill>
                  <a:srgbClr val="FFFFFF"/>
                </a:solidFill>
                <a:latin typeface="Arcade Gamer"/>
              </a:rPr>
              <a:t>YOU</a:t>
            </a:r>
          </a:p>
        </p:txBody>
      </p:sp>
      <p:sp>
        <p:nvSpPr>
          <p:cNvPr id="8" name="Freeform 8"/>
          <p:cNvSpPr/>
          <p:nvPr/>
        </p:nvSpPr>
        <p:spPr>
          <a:xfrm>
            <a:off x="4257771" y="1710223"/>
            <a:ext cx="1885630" cy="658256"/>
          </a:xfrm>
          <a:custGeom>
            <a:avLst/>
            <a:gdLst/>
            <a:ahLst/>
            <a:cxnLst/>
            <a:rect l="l" t="t" r="r" b="b"/>
            <a:pathLst>
              <a:path w="1885630" h="658256">
                <a:moveTo>
                  <a:pt x="0" y="0"/>
                </a:moveTo>
                <a:lnTo>
                  <a:pt x="1885631" y="0"/>
                </a:lnTo>
                <a:lnTo>
                  <a:pt x="1885631" y="658257"/>
                </a:lnTo>
                <a:lnTo>
                  <a:pt x="0" y="65825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2144598" y="1710223"/>
            <a:ext cx="1885630" cy="658256"/>
          </a:xfrm>
          <a:custGeom>
            <a:avLst/>
            <a:gdLst/>
            <a:ahLst/>
            <a:cxnLst/>
            <a:rect l="l" t="t" r="r" b="b"/>
            <a:pathLst>
              <a:path w="1885630" h="658256">
                <a:moveTo>
                  <a:pt x="1885631" y="0"/>
                </a:moveTo>
                <a:lnTo>
                  <a:pt x="0" y="0"/>
                </a:lnTo>
                <a:lnTo>
                  <a:pt x="0" y="658257"/>
                </a:lnTo>
                <a:lnTo>
                  <a:pt x="1885631" y="658257"/>
                </a:lnTo>
                <a:lnTo>
                  <a:pt x="188563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711215" y="631973"/>
            <a:ext cx="2996082" cy="533847"/>
          </a:xfrm>
          <a:custGeom>
            <a:avLst/>
            <a:gdLst/>
            <a:ahLst/>
            <a:cxnLst/>
            <a:rect l="l" t="t" r="r" b="b"/>
            <a:pathLst>
              <a:path w="2996082" h="533847">
                <a:moveTo>
                  <a:pt x="0" y="0"/>
                </a:moveTo>
                <a:lnTo>
                  <a:pt x="2996082" y="0"/>
                </a:lnTo>
                <a:lnTo>
                  <a:pt x="2996082" y="533847"/>
                </a:lnTo>
                <a:lnTo>
                  <a:pt x="0" y="53384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16003133" y="631973"/>
            <a:ext cx="2996082" cy="533847"/>
          </a:xfrm>
          <a:custGeom>
            <a:avLst/>
            <a:gdLst/>
            <a:ahLst/>
            <a:cxnLst/>
            <a:rect l="l" t="t" r="r" b="b"/>
            <a:pathLst>
              <a:path w="2996082" h="533847">
                <a:moveTo>
                  <a:pt x="2996082" y="0"/>
                </a:moveTo>
                <a:lnTo>
                  <a:pt x="0" y="0"/>
                </a:lnTo>
                <a:lnTo>
                  <a:pt x="0" y="533847"/>
                </a:lnTo>
                <a:lnTo>
                  <a:pt x="2996082" y="533847"/>
                </a:lnTo>
                <a:lnTo>
                  <a:pt x="2996082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6028251" y="9539425"/>
            <a:ext cx="2569790" cy="747575"/>
          </a:xfrm>
          <a:custGeom>
            <a:avLst/>
            <a:gdLst/>
            <a:ahLst/>
            <a:cxnLst/>
            <a:rect l="l" t="t" r="r" b="b"/>
            <a:pathLst>
              <a:path w="2569790" h="747575">
                <a:moveTo>
                  <a:pt x="0" y="0"/>
                </a:moveTo>
                <a:lnTo>
                  <a:pt x="2569789" y="0"/>
                </a:lnTo>
                <a:lnTo>
                  <a:pt x="2569789" y="747575"/>
                </a:lnTo>
                <a:lnTo>
                  <a:pt x="0" y="74757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flipH="1">
            <a:off x="9689960" y="9539425"/>
            <a:ext cx="2569790" cy="747575"/>
          </a:xfrm>
          <a:custGeom>
            <a:avLst/>
            <a:gdLst/>
            <a:ahLst/>
            <a:cxnLst/>
            <a:rect l="l" t="t" r="r" b="b"/>
            <a:pathLst>
              <a:path w="2569790" h="747575">
                <a:moveTo>
                  <a:pt x="2569789" y="0"/>
                </a:moveTo>
                <a:lnTo>
                  <a:pt x="0" y="0"/>
                </a:lnTo>
                <a:lnTo>
                  <a:pt x="0" y="747575"/>
                </a:lnTo>
                <a:lnTo>
                  <a:pt x="2569789" y="747575"/>
                </a:lnTo>
                <a:lnTo>
                  <a:pt x="2569789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550892" y="7687654"/>
            <a:ext cx="2599346" cy="2599346"/>
          </a:xfrm>
          <a:custGeom>
            <a:avLst/>
            <a:gdLst/>
            <a:ahLst/>
            <a:cxnLst/>
            <a:rect l="l" t="t" r="r" b="b"/>
            <a:pathLst>
              <a:path w="2599346" h="2599346">
                <a:moveTo>
                  <a:pt x="0" y="0"/>
                </a:moveTo>
                <a:lnTo>
                  <a:pt x="2599346" y="0"/>
                </a:lnTo>
                <a:lnTo>
                  <a:pt x="2599346" y="2599346"/>
                </a:lnTo>
                <a:lnTo>
                  <a:pt x="0" y="2599346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flipH="1">
            <a:off x="4137762" y="7687654"/>
            <a:ext cx="2599346" cy="2599346"/>
          </a:xfrm>
          <a:custGeom>
            <a:avLst/>
            <a:gdLst/>
            <a:ahLst/>
            <a:cxnLst/>
            <a:rect l="l" t="t" r="r" b="b"/>
            <a:pathLst>
              <a:path w="2599346" h="2599346">
                <a:moveTo>
                  <a:pt x="2599346" y="0"/>
                </a:moveTo>
                <a:lnTo>
                  <a:pt x="0" y="0"/>
                </a:lnTo>
                <a:lnTo>
                  <a:pt x="0" y="2599346"/>
                </a:lnTo>
                <a:lnTo>
                  <a:pt x="2599346" y="2599346"/>
                </a:lnTo>
                <a:lnTo>
                  <a:pt x="2599346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8217623" y="9407784"/>
            <a:ext cx="1852754" cy="879216"/>
          </a:xfrm>
          <a:custGeom>
            <a:avLst/>
            <a:gdLst/>
            <a:ahLst/>
            <a:cxnLst/>
            <a:rect l="l" t="t" r="r" b="b"/>
            <a:pathLst>
              <a:path w="1852754" h="879216">
                <a:moveTo>
                  <a:pt x="0" y="0"/>
                </a:moveTo>
                <a:lnTo>
                  <a:pt x="1852754" y="0"/>
                </a:lnTo>
                <a:lnTo>
                  <a:pt x="1852754" y="879216"/>
                </a:lnTo>
                <a:lnTo>
                  <a:pt x="0" y="87921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5542069" y="9629372"/>
            <a:ext cx="1826745" cy="657628"/>
          </a:xfrm>
          <a:custGeom>
            <a:avLst/>
            <a:gdLst/>
            <a:ahLst/>
            <a:cxnLst/>
            <a:rect l="l" t="t" r="r" b="b"/>
            <a:pathLst>
              <a:path w="1826745" h="657628">
                <a:moveTo>
                  <a:pt x="0" y="0"/>
                </a:moveTo>
                <a:lnTo>
                  <a:pt x="1826746" y="0"/>
                </a:lnTo>
                <a:lnTo>
                  <a:pt x="1826746" y="657628"/>
                </a:lnTo>
                <a:lnTo>
                  <a:pt x="0" y="65762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202059" y="9420673"/>
            <a:ext cx="2268953" cy="866327"/>
          </a:xfrm>
          <a:custGeom>
            <a:avLst/>
            <a:gdLst/>
            <a:ahLst/>
            <a:cxnLst/>
            <a:rect l="l" t="t" r="r" b="b"/>
            <a:pathLst>
              <a:path w="2268953" h="866327">
                <a:moveTo>
                  <a:pt x="0" y="0"/>
                </a:moveTo>
                <a:lnTo>
                  <a:pt x="2268953" y="0"/>
                </a:lnTo>
                <a:lnTo>
                  <a:pt x="2268953" y="866327"/>
                </a:lnTo>
                <a:lnTo>
                  <a:pt x="0" y="866327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 flipH="1">
            <a:off x="10919185" y="9629372"/>
            <a:ext cx="1826745" cy="657628"/>
          </a:xfrm>
          <a:custGeom>
            <a:avLst/>
            <a:gdLst/>
            <a:ahLst/>
            <a:cxnLst/>
            <a:rect l="l" t="t" r="r" b="b"/>
            <a:pathLst>
              <a:path w="1826745" h="657628">
                <a:moveTo>
                  <a:pt x="1826746" y="0"/>
                </a:moveTo>
                <a:lnTo>
                  <a:pt x="0" y="0"/>
                </a:lnTo>
                <a:lnTo>
                  <a:pt x="0" y="657628"/>
                </a:lnTo>
                <a:lnTo>
                  <a:pt x="1826746" y="657628"/>
                </a:lnTo>
                <a:lnTo>
                  <a:pt x="1826746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flipH="1">
            <a:off x="14816988" y="9407784"/>
            <a:ext cx="2268953" cy="866327"/>
          </a:xfrm>
          <a:custGeom>
            <a:avLst/>
            <a:gdLst/>
            <a:ahLst/>
            <a:cxnLst/>
            <a:rect l="l" t="t" r="r" b="b"/>
            <a:pathLst>
              <a:path w="2268953" h="866327">
                <a:moveTo>
                  <a:pt x="2268953" y="0"/>
                </a:moveTo>
                <a:lnTo>
                  <a:pt x="0" y="0"/>
                </a:lnTo>
                <a:lnTo>
                  <a:pt x="0" y="866328"/>
                </a:lnTo>
                <a:lnTo>
                  <a:pt x="2268953" y="866328"/>
                </a:lnTo>
                <a:lnTo>
                  <a:pt x="2268953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4043035" y="8676449"/>
            <a:ext cx="4473754" cy="1610551"/>
          </a:xfrm>
          <a:custGeom>
            <a:avLst/>
            <a:gdLst/>
            <a:ahLst/>
            <a:cxnLst/>
            <a:rect l="l" t="t" r="r" b="b"/>
            <a:pathLst>
              <a:path w="4473754" h="1610551">
                <a:moveTo>
                  <a:pt x="4473753" y="0"/>
                </a:moveTo>
                <a:lnTo>
                  <a:pt x="0" y="0"/>
                </a:lnTo>
                <a:lnTo>
                  <a:pt x="0" y="1610551"/>
                </a:lnTo>
                <a:lnTo>
                  <a:pt x="4473753" y="1610551"/>
                </a:lnTo>
                <a:lnTo>
                  <a:pt x="447375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681517" y="409711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3" y="0"/>
                </a:moveTo>
                <a:lnTo>
                  <a:pt x="0" y="0"/>
                </a:lnTo>
                <a:lnTo>
                  <a:pt x="0" y="823852"/>
                </a:lnTo>
                <a:lnTo>
                  <a:pt x="2359993" y="823852"/>
                </a:lnTo>
                <a:lnTo>
                  <a:pt x="235999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425333" y="562555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0" y="0"/>
                </a:moveTo>
                <a:lnTo>
                  <a:pt x="2908066" y="0"/>
                </a:lnTo>
                <a:lnTo>
                  <a:pt x="2908066" y="518164"/>
                </a:lnTo>
                <a:lnTo>
                  <a:pt x="0" y="5181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433588"/>
            <a:ext cx="9687044" cy="1085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4"/>
              </a:lnSpc>
              <a:spcBef>
                <a:spcPct val="0"/>
              </a:spcBef>
            </a:pPr>
            <a:r>
              <a:rPr lang="en-US" sz="8499">
                <a:solidFill>
                  <a:srgbClr val="F42686"/>
                </a:solidFill>
                <a:latin typeface="Bungee Bold Italics"/>
              </a:rPr>
              <a:t>INTRODUCTION 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38530" y="3059674"/>
            <a:ext cx="16033486" cy="2375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93"/>
              </a:lnSpc>
            </a:pPr>
            <a:r>
              <a:rPr lang="en-US" sz="4352">
                <a:solidFill>
                  <a:srgbClr val="FF7F07"/>
                </a:solidFill>
                <a:latin typeface="Accordion Black"/>
              </a:rPr>
              <a:t>Random world generation algorithms play a crucial role in various fields, including gaming, simulation, procedural content generation, and data visualization.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5988097"/>
            <a:ext cx="16033486" cy="2375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93"/>
              </a:lnSpc>
              <a:spcBef>
                <a:spcPct val="0"/>
              </a:spcBef>
            </a:pPr>
            <a:r>
              <a:rPr lang="en-US" sz="4352" u="none" strike="noStrike">
                <a:solidFill>
                  <a:srgbClr val="FF7F07"/>
                </a:solidFill>
                <a:latin typeface="Accordion Black"/>
              </a:rPr>
              <a:t>As games became more complex and ambitious, developers faced challenges in creating expansive and diverse virtual worlds manually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660030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0" y="0"/>
                </a:moveTo>
                <a:lnTo>
                  <a:pt x="2359993" y="0"/>
                </a:lnTo>
                <a:lnTo>
                  <a:pt x="2359993" y="823852"/>
                </a:lnTo>
                <a:lnTo>
                  <a:pt x="0" y="8238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4901719" y="2660030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3" y="0"/>
                </a:moveTo>
                <a:lnTo>
                  <a:pt x="0" y="0"/>
                </a:lnTo>
                <a:lnTo>
                  <a:pt x="0" y="823852"/>
                </a:lnTo>
                <a:lnTo>
                  <a:pt x="2359993" y="823852"/>
                </a:lnTo>
                <a:lnTo>
                  <a:pt x="23599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11215" y="631973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0" y="0"/>
                </a:moveTo>
                <a:lnTo>
                  <a:pt x="4453058" y="0"/>
                </a:lnTo>
                <a:lnTo>
                  <a:pt x="4453058" y="793454"/>
                </a:lnTo>
                <a:lnTo>
                  <a:pt x="0" y="7934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4546157" y="631973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4453058" y="0"/>
                </a:moveTo>
                <a:lnTo>
                  <a:pt x="0" y="0"/>
                </a:lnTo>
                <a:lnTo>
                  <a:pt x="0" y="793454"/>
                </a:lnTo>
                <a:lnTo>
                  <a:pt x="4453058" y="793454"/>
                </a:lnTo>
                <a:lnTo>
                  <a:pt x="445305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50745" y="1587352"/>
            <a:ext cx="13740885" cy="967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699"/>
              </a:lnSpc>
              <a:spcBef>
                <a:spcPct val="0"/>
              </a:spcBef>
            </a:pPr>
            <a:r>
              <a:rPr lang="en-US" sz="7599" u="none" strike="noStrike">
                <a:solidFill>
                  <a:srgbClr val="00C49C"/>
                </a:solidFill>
                <a:latin typeface="Bungee Bold Italics"/>
              </a:rPr>
              <a:t>SOME COMMON PROBLEMS 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50744" y="3495367"/>
            <a:ext cx="13422655" cy="55943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22670" lvl="1" indent="-561335" algn="just">
              <a:lnSpc>
                <a:spcPts val="8839"/>
              </a:lnSpc>
              <a:buAutoNum type="arabicPeriod"/>
            </a:pPr>
            <a:r>
              <a:rPr lang="en-US" sz="5199" u="none" strike="noStrike" spc="67" dirty="0">
                <a:solidFill>
                  <a:srgbClr val="FB6BA2"/>
                </a:solidFill>
                <a:latin typeface="Accordion Black"/>
              </a:rPr>
              <a:t>Limited Memory and Storage</a:t>
            </a:r>
          </a:p>
          <a:p>
            <a:pPr marL="1122670" lvl="1" indent="-561335" algn="just">
              <a:lnSpc>
                <a:spcPts val="8839"/>
              </a:lnSpc>
              <a:buAutoNum type="arabicPeriod"/>
            </a:pPr>
            <a:r>
              <a:rPr lang="en-US" sz="5199" u="none" strike="noStrike" spc="67" dirty="0">
                <a:solidFill>
                  <a:srgbClr val="FB6BA2"/>
                </a:solidFill>
                <a:latin typeface="Accordion Black"/>
              </a:rPr>
              <a:t>Player Expectations</a:t>
            </a:r>
          </a:p>
          <a:p>
            <a:pPr marL="1122670" lvl="1" indent="-561335" algn="just">
              <a:lnSpc>
                <a:spcPts val="8839"/>
              </a:lnSpc>
              <a:buAutoNum type="arabicPeriod"/>
            </a:pPr>
            <a:r>
              <a:rPr lang="en-US" sz="5199" u="none" strike="noStrike" spc="67" dirty="0">
                <a:solidFill>
                  <a:srgbClr val="FB6BA2"/>
                </a:solidFill>
                <a:latin typeface="Accordion Black"/>
              </a:rPr>
              <a:t>Handcrafted Content</a:t>
            </a:r>
          </a:p>
          <a:p>
            <a:pPr marL="1122670" lvl="1" indent="-561335" algn="just">
              <a:lnSpc>
                <a:spcPts val="8839"/>
              </a:lnSpc>
              <a:buAutoNum type="arabicPeriod"/>
            </a:pPr>
            <a:r>
              <a:rPr lang="en-US" sz="5199" u="none" strike="noStrike" spc="67" dirty="0">
                <a:solidFill>
                  <a:srgbClr val="FB6BA2"/>
                </a:solidFill>
                <a:latin typeface="Accordion Black"/>
              </a:rPr>
              <a:t>Dynamic Environments</a:t>
            </a:r>
          </a:p>
          <a:p>
            <a:pPr marL="1122670" lvl="1" indent="-561335" algn="just">
              <a:lnSpc>
                <a:spcPts val="8839"/>
              </a:lnSpc>
              <a:buAutoNum type="arabicPeriod"/>
            </a:pPr>
            <a:r>
              <a:rPr lang="en-US" sz="5199" u="none" strike="noStrike" spc="67" dirty="0">
                <a:solidFill>
                  <a:srgbClr val="FB6BA2"/>
                </a:solidFill>
                <a:latin typeface="Accordion Black"/>
              </a:rPr>
              <a:t>Randomization for </a:t>
            </a:r>
            <a:r>
              <a:rPr lang="en-US" sz="5199" u="none" strike="noStrike" spc="67" dirty="0" err="1">
                <a:solidFill>
                  <a:srgbClr val="FB6BA2"/>
                </a:solidFill>
                <a:latin typeface="Accordion Black"/>
              </a:rPr>
              <a:t>Replayability</a:t>
            </a:r>
            <a:endParaRPr lang="en-US" sz="5199" u="none" strike="noStrike" spc="67" dirty="0">
              <a:solidFill>
                <a:srgbClr val="FB6BA2"/>
              </a:solidFill>
              <a:latin typeface="Accordion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80500" y="235246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0" y="0"/>
                </a:moveTo>
                <a:lnTo>
                  <a:pt x="4453058" y="0"/>
                </a:lnTo>
                <a:lnTo>
                  <a:pt x="4453058" y="793454"/>
                </a:lnTo>
                <a:lnTo>
                  <a:pt x="0" y="793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66032" y="2383026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0" y="0"/>
                </a:moveTo>
                <a:lnTo>
                  <a:pt x="2359993" y="0"/>
                </a:lnTo>
                <a:lnTo>
                  <a:pt x="2359993" y="823852"/>
                </a:lnTo>
                <a:lnTo>
                  <a:pt x="0" y="8238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061471" y="1028700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0" y="0"/>
                </a:moveTo>
                <a:lnTo>
                  <a:pt x="4453058" y="0"/>
                </a:lnTo>
                <a:lnTo>
                  <a:pt x="4453058" y="793454"/>
                </a:lnTo>
                <a:lnTo>
                  <a:pt x="0" y="793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6474378" y="3936617"/>
            <a:ext cx="1569844" cy="548018"/>
          </a:xfrm>
          <a:custGeom>
            <a:avLst/>
            <a:gdLst/>
            <a:ahLst/>
            <a:cxnLst/>
            <a:rect l="l" t="t" r="r" b="b"/>
            <a:pathLst>
              <a:path w="1569844" h="548018">
                <a:moveTo>
                  <a:pt x="1569844" y="0"/>
                </a:moveTo>
                <a:lnTo>
                  <a:pt x="0" y="0"/>
                </a:lnTo>
                <a:lnTo>
                  <a:pt x="0" y="548018"/>
                </a:lnTo>
                <a:lnTo>
                  <a:pt x="1569844" y="548018"/>
                </a:lnTo>
                <a:lnTo>
                  <a:pt x="156984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809631" y="1430381"/>
            <a:ext cx="14744938" cy="1364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08"/>
              </a:lnSpc>
            </a:pPr>
            <a:r>
              <a:rPr lang="en-US" sz="9565" spc="-191">
                <a:solidFill>
                  <a:srgbClr val="FF0070"/>
                </a:solidFill>
                <a:latin typeface="ITC Benguiat Bold"/>
              </a:rPr>
              <a:t>SOME ALGORITHMS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26234" y="2850767"/>
            <a:ext cx="13118366" cy="71513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230617" lvl="1" indent="-615309">
              <a:lnSpc>
                <a:spcPts val="7979"/>
              </a:lnSpc>
              <a:buAutoNum type="arabicPeriod"/>
            </a:pPr>
            <a:r>
              <a:rPr lang="en-US" sz="5699" dirty="0">
                <a:solidFill>
                  <a:srgbClr val="40F4D2"/>
                </a:solidFill>
                <a:latin typeface="Accordion Black"/>
              </a:rPr>
              <a:t>Perlin Noise and Simplex Noise</a:t>
            </a:r>
          </a:p>
          <a:p>
            <a:pPr marL="1230617" lvl="1" indent="-615309">
              <a:lnSpc>
                <a:spcPts val="7979"/>
              </a:lnSpc>
              <a:buAutoNum type="arabicPeriod"/>
            </a:pPr>
            <a:r>
              <a:rPr lang="en-US" sz="5699" dirty="0">
                <a:solidFill>
                  <a:srgbClr val="40F4D2"/>
                </a:solidFill>
                <a:latin typeface="Accordion Black"/>
              </a:rPr>
              <a:t>Cellular Automata</a:t>
            </a:r>
          </a:p>
          <a:p>
            <a:pPr marL="1230617" lvl="1" indent="-615309">
              <a:lnSpc>
                <a:spcPts val="7979"/>
              </a:lnSpc>
              <a:buAutoNum type="arabicPeriod"/>
            </a:pPr>
            <a:r>
              <a:rPr lang="en-US" sz="5699" dirty="0">
                <a:solidFill>
                  <a:srgbClr val="40F4D2"/>
                </a:solidFill>
                <a:latin typeface="Accordion Black"/>
              </a:rPr>
              <a:t>Voronoi diagrams</a:t>
            </a:r>
          </a:p>
          <a:p>
            <a:pPr marL="1230617" lvl="1" indent="-615309">
              <a:lnSpc>
                <a:spcPts val="7979"/>
              </a:lnSpc>
              <a:buAutoNum type="arabicPeriod"/>
            </a:pPr>
            <a:r>
              <a:rPr lang="en-US" sz="5699" dirty="0">
                <a:solidFill>
                  <a:srgbClr val="40F4D2"/>
                </a:solidFill>
                <a:latin typeface="Accordion Black"/>
              </a:rPr>
              <a:t>Biome Assignment</a:t>
            </a:r>
          </a:p>
          <a:p>
            <a:pPr marL="1230617" lvl="1" indent="-615309">
              <a:lnSpc>
                <a:spcPts val="7979"/>
              </a:lnSpc>
              <a:buAutoNum type="arabicPeriod"/>
            </a:pPr>
            <a:r>
              <a:rPr lang="en-US" sz="5699" dirty="0">
                <a:solidFill>
                  <a:srgbClr val="40F4D2"/>
                </a:solidFill>
                <a:latin typeface="Accordion Black"/>
              </a:rPr>
              <a:t>Whittaker Diagram</a:t>
            </a:r>
          </a:p>
          <a:p>
            <a:pPr marL="1230617" lvl="1" indent="-615309">
              <a:lnSpc>
                <a:spcPts val="7979"/>
              </a:lnSpc>
              <a:buAutoNum type="arabicPeriod"/>
            </a:pPr>
            <a:r>
              <a:rPr lang="en-US" sz="5699" dirty="0">
                <a:solidFill>
                  <a:srgbClr val="40F4D2"/>
                </a:solidFill>
                <a:latin typeface="Accordion Black"/>
              </a:rPr>
              <a:t>Cave and Dungeon Generation</a:t>
            </a:r>
          </a:p>
          <a:p>
            <a:pPr>
              <a:lnSpc>
                <a:spcPts val="7979"/>
              </a:lnSpc>
            </a:pPr>
            <a:endParaRPr lang="en-US" sz="5699" dirty="0">
              <a:solidFill>
                <a:srgbClr val="40F4D2"/>
              </a:solidFill>
              <a:latin typeface="Accordion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531174" y="231515"/>
            <a:ext cx="2283604" cy="797185"/>
          </a:xfrm>
          <a:custGeom>
            <a:avLst/>
            <a:gdLst/>
            <a:ahLst/>
            <a:cxnLst/>
            <a:rect l="l" t="t" r="r" b="b"/>
            <a:pathLst>
              <a:path w="2283604" h="797185">
                <a:moveTo>
                  <a:pt x="2283604" y="0"/>
                </a:moveTo>
                <a:lnTo>
                  <a:pt x="0" y="0"/>
                </a:lnTo>
                <a:lnTo>
                  <a:pt x="0" y="797185"/>
                </a:lnTo>
                <a:lnTo>
                  <a:pt x="2283604" y="797185"/>
                </a:lnTo>
                <a:lnTo>
                  <a:pt x="228360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5032771" y="630107"/>
            <a:ext cx="4453058" cy="793454"/>
          </a:xfrm>
          <a:custGeom>
            <a:avLst/>
            <a:gdLst/>
            <a:ahLst/>
            <a:cxnLst/>
            <a:rect l="l" t="t" r="r" b="b"/>
            <a:pathLst>
              <a:path w="4453058" h="793454">
                <a:moveTo>
                  <a:pt x="4453058" y="0"/>
                </a:moveTo>
                <a:lnTo>
                  <a:pt x="0" y="0"/>
                </a:lnTo>
                <a:lnTo>
                  <a:pt x="0" y="793454"/>
                </a:lnTo>
                <a:lnTo>
                  <a:pt x="4453058" y="793454"/>
                </a:lnTo>
                <a:lnTo>
                  <a:pt x="445305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169980" y="361001"/>
            <a:ext cx="3426143" cy="1325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99"/>
              </a:lnSpc>
            </a:pPr>
            <a:r>
              <a:rPr lang="en-US" sz="8699" u="sng" spc="1374">
                <a:solidFill>
                  <a:srgbClr val="FFAAAB"/>
                </a:solidFill>
                <a:latin typeface="Adore The World"/>
              </a:rPr>
              <a:t>NOISE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4258" y="2454925"/>
            <a:ext cx="17857992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AAAB"/>
                </a:solidFill>
                <a:latin typeface="Canva Sans"/>
              </a:rPr>
              <a:t>Noise in the context of computer graphics and procedural content generation refers to random or pseudo-random variations that are added to signals or data to create naturalistic or visually interesting effects.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431572" y="4772342"/>
            <a:ext cx="7424857" cy="734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>
                <a:solidFill>
                  <a:srgbClr val="F20040"/>
                </a:solidFill>
                <a:latin typeface="Arcade Gamer"/>
              </a:rPr>
              <a:t>Way too TECHNICAL!!!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5768990"/>
            <a:ext cx="18288000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 u="none" strike="noStrike">
                <a:solidFill>
                  <a:srgbClr val="FFAAAB"/>
                </a:solidFill>
                <a:latin typeface="Canva Sans"/>
              </a:rPr>
              <a:t>Noise is just a way to add a bit of randomness or variation to make things look more realistic and interesting..</a:t>
            </a:r>
          </a:p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endParaRPr lang="en-US" sz="3399" u="none" strike="noStrike">
              <a:solidFill>
                <a:srgbClr val="FFAAAB"/>
              </a:solidFill>
              <a:latin typeface="Canva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008" y="7263780"/>
            <a:ext cx="18238992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 u="none" strike="noStrike">
                <a:solidFill>
                  <a:srgbClr val="FFAAAB"/>
                </a:solidFill>
                <a:latin typeface="Canva Sans"/>
              </a:rPr>
              <a:t>For e.g. Think of a smooth, perfectly straight line. It's nice, but it might look a bit too perfect, like it was drawn with a ruler. Now, if we add a little bit of noise to that line, it becomes a bit wavy or irregular, more like something we might see in nature.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21479" y="-413826"/>
            <a:ext cx="2494479" cy="2494479"/>
          </a:xfrm>
          <a:custGeom>
            <a:avLst/>
            <a:gdLst/>
            <a:ahLst/>
            <a:cxnLst/>
            <a:rect l="l" t="t" r="r" b="b"/>
            <a:pathLst>
              <a:path w="2494479" h="2494479">
                <a:moveTo>
                  <a:pt x="0" y="0"/>
                </a:moveTo>
                <a:lnTo>
                  <a:pt x="2494478" y="0"/>
                </a:lnTo>
                <a:lnTo>
                  <a:pt x="2494478" y="2494479"/>
                </a:lnTo>
                <a:lnTo>
                  <a:pt x="0" y="24944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725760" y="1256800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3" y="0"/>
                </a:moveTo>
                <a:lnTo>
                  <a:pt x="0" y="0"/>
                </a:lnTo>
                <a:lnTo>
                  <a:pt x="0" y="823853"/>
                </a:lnTo>
                <a:lnTo>
                  <a:pt x="2359993" y="823853"/>
                </a:lnTo>
                <a:lnTo>
                  <a:pt x="235999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5901945" y="574331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2908065" y="0"/>
                </a:moveTo>
                <a:lnTo>
                  <a:pt x="0" y="0"/>
                </a:lnTo>
                <a:lnTo>
                  <a:pt x="0" y="518164"/>
                </a:lnTo>
                <a:lnTo>
                  <a:pt x="2908065" y="518164"/>
                </a:lnTo>
                <a:lnTo>
                  <a:pt x="29080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9139238" y="4819967"/>
            <a:ext cx="952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5888950" y="999625"/>
            <a:ext cx="6500575" cy="1261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39"/>
              </a:lnSpc>
            </a:pPr>
            <a:r>
              <a:rPr lang="en-US" sz="6599" u="sng">
                <a:solidFill>
                  <a:srgbClr val="FB6BA2"/>
                </a:solidFill>
                <a:latin typeface="Bungee"/>
              </a:rPr>
              <a:t>Perlin Noise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31219" y="3015326"/>
            <a:ext cx="15728081" cy="2646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19"/>
              </a:lnSpc>
            </a:pPr>
            <a:endParaRPr/>
          </a:p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FFFFFF"/>
                </a:solidFill>
                <a:latin typeface="Canva Sans"/>
              </a:rPr>
              <a:t>Perlin noise is a type of gradient noise for creating natural-looking textures and terrain in computer graphics.</a:t>
            </a:r>
          </a:p>
          <a:p>
            <a:pPr>
              <a:lnSpc>
                <a:spcPts val="5319"/>
              </a:lnSpc>
            </a:pPr>
            <a:endParaRPr lang="en-US" sz="3799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84722" y="5405458"/>
            <a:ext cx="15728081" cy="1979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319"/>
              </a:lnSpc>
              <a:spcBef>
                <a:spcPct val="0"/>
              </a:spcBef>
            </a:pPr>
            <a:r>
              <a:rPr lang="en-US" sz="3799" u="none" strike="noStrike">
                <a:solidFill>
                  <a:srgbClr val="FFFFFF"/>
                </a:solidFill>
                <a:latin typeface="Canva Sans"/>
              </a:rPr>
              <a:t>Imagine you're drawing a landscape with hills and valleys on a piece of paper. Instead of drawing each hill and valley perfectly, you want to add some randomness to make it look more natural.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88305" y="8137863"/>
            <a:ext cx="7320915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319"/>
              </a:lnSpc>
              <a:spcBef>
                <a:spcPct val="0"/>
              </a:spcBef>
            </a:pPr>
            <a:r>
              <a:rPr lang="en-US" sz="3799" u="none" strike="noStrike">
                <a:solidFill>
                  <a:srgbClr val="FFFFFF"/>
                </a:solidFill>
                <a:latin typeface="Canva Sans"/>
              </a:rPr>
              <a:t>Perlin noise helps you do that !!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929112" y="-224599"/>
            <a:ext cx="1796695" cy="1796695"/>
          </a:xfrm>
          <a:custGeom>
            <a:avLst/>
            <a:gdLst/>
            <a:ahLst/>
            <a:cxnLst/>
            <a:rect l="l" t="t" r="r" b="b"/>
            <a:pathLst>
              <a:path w="1796695" h="1796695">
                <a:moveTo>
                  <a:pt x="0" y="0"/>
                </a:moveTo>
                <a:lnTo>
                  <a:pt x="1796695" y="0"/>
                </a:lnTo>
                <a:lnTo>
                  <a:pt x="1796695" y="1796695"/>
                </a:lnTo>
                <a:lnTo>
                  <a:pt x="0" y="179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079197" y="978701"/>
            <a:ext cx="1699829" cy="593395"/>
          </a:xfrm>
          <a:custGeom>
            <a:avLst/>
            <a:gdLst/>
            <a:ahLst/>
            <a:cxnLst/>
            <a:rect l="l" t="t" r="r" b="b"/>
            <a:pathLst>
              <a:path w="1699829" h="593395">
                <a:moveTo>
                  <a:pt x="0" y="0"/>
                </a:moveTo>
                <a:lnTo>
                  <a:pt x="1699830" y="0"/>
                </a:lnTo>
                <a:lnTo>
                  <a:pt x="1699830" y="593395"/>
                </a:lnTo>
                <a:lnTo>
                  <a:pt x="0" y="5933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106743" y="978701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0" y="0"/>
                </a:moveTo>
                <a:lnTo>
                  <a:pt x="2908065" y="0"/>
                </a:lnTo>
                <a:lnTo>
                  <a:pt x="2908065" y="518165"/>
                </a:lnTo>
                <a:lnTo>
                  <a:pt x="0" y="5181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4804259" y="757234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2908065" y="0"/>
                </a:moveTo>
                <a:lnTo>
                  <a:pt x="0" y="0"/>
                </a:lnTo>
                <a:lnTo>
                  <a:pt x="0" y="518165"/>
                </a:lnTo>
                <a:lnTo>
                  <a:pt x="2908065" y="518165"/>
                </a:lnTo>
                <a:lnTo>
                  <a:pt x="29080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95240" y="1925397"/>
            <a:ext cx="6417115" cy="6417115"/>
          </a:xfrm>
          <a:custGeom>
            <a:avLst/>
            <a:gdLst/>
            <a:ahLst/>
            <a:cxnLst/>
            <a:rect l="l" t="t" r="r" b="b"/>
            <a:pathLst>
              <a:path w="6417115" h="6417115">
                <a:moveTo>
                  <a:pt x="0" y="0"/>
                </a:moveTo>
                <a:lnTo>
                  <a:pt x="6417114" y="0"/>
                </a:lnTo>
                <a:lnTo>
                  <a:pt x="6417114" y="6417115"/>
                </a:lnTo>
                <a:lnTo>
                  <a:pt x="0" y="64171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892492" y="1939724"/>
            <a:ext cx="6399882" cy="6407612"/>
          </a:xfrm>
          <a:custGeom>
            <a:avLst/>
            <a:gdLst/>
            <a:ahLst/>
            <a:cxnLst/>
            <a:rect l="l" t="t" r="r" b="b"/>
            <a:pathLst>
              <a:path w="6399882" h="6407612">
                <a:moveTo>
                  <a:pt x="0" y="0"/>
                </a:moveTo>
                <a:lnTo>
                  <a:pt x="6399882" y="0"/>
                </a:lnTo>
                <a:lnTo>
                  <a:pt x="6399882" y="6407611"/>
                </a:lnTo>
                <a:lnTo>
                  <a:pt x="0" y="640761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266042" y="8677910"/>
            <a:ext cx="248495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EBB5"/>
                </a:solidFill>
                <a:latin typeface="Canva Sans Bold"/>
              </a:rPr>
              <a:t>Perlin noise</a:t>
            </a:r>
          </a:p>
        </p:txBody>
      </p:sp>
      <p:sp>
        <p:nvSpPr>
          <p:cNvPr id="9" name="AutoShape 9"/>
          <p:cNvSpPr/>
          <p:nvPr/>
        </p:nvSpPr>
        <p:spPr>
          <a:xfrm>
            <a:off x="8415660" y="5081567"/>
            <a:ext cx="2022385" cy="0"/>
          </a:xfrm>
          <a:prstGeom prst="line">
            <a:avLst/>
          </a:prstGeom>
          <a:ln w="10477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6681517" y="409711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3" y="0"/>
                </a:moveTo>
                <a:lnTo>
                  <a:pt x="0" y="0"/>
                </a:lnTo>
                <a:lnTo>
                  <a:pt x="0" y="823852"/>
                </a:lnTo>
                <a:lnTo>
                  <a:pt x="2359993" y="823852"/>
                </a:lnTo>
                <a:lnTo>
                  <a:pt x="23599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25333" y="562555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0" y="0"/>
                </a:moveTo>
                <a:lnTo>
                  <a:pt x="2908066" y="0"/>
                </a:lnTo>
                <a:lnTo>
                  <a:pt x="2908066" y="518164"/>
                </a:lnTo>
                <a:lnTo>
                  <a:pt x="0" y="5181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38678" y="553030"/>
            <a:ext cx="12286893" cy="1325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99"/>
              </a:lnSpc>
            </a:pPr>
            <a:r>
              <a:rPr lang="en-US" sz="8699" u="sng" spc="1374">
                <a:solidFill>
                  <a:srgbClr val="FFAAAB"/>
                </a:solidFill>
                <a:latin typeface="Adore The World"/>
              </a:rPr>
              <a:t>CELLULAR AUTOMATA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8804" y="2569225"/>
            <a:ext cx="18072996" cy="2225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37"/>
              </a:lnSpc>
            </a:pPr>
            <a:r>
              <a:rPr lang="en-US" sz="4240">
                <a:solidFill>
                  <a:srgbClr val="FFAAAB"/>
                </a:solidFill>
                <a:latin typeface="Canva Sans"/>
              </a:rPr>
              <a:t> A computational model consisting of a grid of cells where the state of each cell evolves based on the states of its neighbors according to a set of rules.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5004" y="5067300"/>
            <a:ext cx="18072996" cy="147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37"/>
              </a:lnSpc>
              <a:spcBef>
                <a:spcPct val="0"/>
              </a:spcBef>
            </a:pPr>
            <a:r>
              <a:rPr lang="en-US" sz="4240">
                <a:solidFill>
                  <a:srgbClr val="FFAAAB"/>
                </a:solidFill>
                <a:latin typeface="Canva Sans"/>
              </a:rPr>
              <a:t>This method is used in biological systems, generating terrain, and simulating fluid dynamics.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76353" y="7226531"/>
            <a:ext cx="10950298" cy="147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37"/>
              </a:lnSpc>
              <a:spcBef>
                <a:spcPct val="0"/>
              </a:spcBef>
            </a:pPr>
            <a:r>
              <a:rPr lang="en-US" sz="4240" u="none" strike="noStrike">
                <a:solidFill>
                  <a:srgbClr val="FFAAAB"/>
                </a:solidFill>
                <a:latin typeface="Canva Sans"/>
              </a:rPr>
              <a:t>A very basic example of cellular automata </a:t>
            </a:r>
          </a:p>
          <a:p>
            <a:pPr marL="0" lvl="0" indent="0" algn="ctr">
              <a:lnSpc>
                <a:spcPts val="5937"/>
              </a:lnSpc>
              <a:spcBef>
                <a:spcPct val="0"/>
              </a:spcBef>
            </a:pPr>
            <a:r>
              <a:rPr lang="en-US" sz="4240" u="none" strike="noStrike">
                <a:solidFill>
                  <a:srgbClr val="FFAAAB"/>
                </a:solidFill>
                <a:latin typeface="Canva Sans"/>
              </a:rPr>
              <a:t>“Conway’s Game Of Life”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5928007" y="616774"/>
            <a:ext cx="2359993" cy="823852"/>
          </a:xfrm>
          <a:custGeom>
            <a:avLst/>
            <a:gdLst/>
            <a:ahLst/>
            <a:cxnLst/>
            <a:rect l="l" t="t" r="r" b="b"/>
            <a:pathLst>
              <a:path w="2359993" h="823852">
                <a:moveTo>
                  <a:pt x="2359993" y="0"/>
                </a:moveTo>
                <a:lnTo>
                  <a:pt x="0" y="0"/>
                </a:lnTo>
                <a:lnTo>
                  <a:pt x="0" y="823852"/>
                </a:lnTo>
                <a:lnTo>
                  <a:pt x="2359993" y="823852"/>
                </a:lnTo>
                <a:lnTo>
                  <a:pt x="23599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25333" y="562555"/>
            <a:ext cx="2908065" cy="518164"/>
          </a:xfrm>
          <a:custGeom>
            <a:avLst/>
            <a:gdLst/>
            <a:ahLst/>
            <a:cxnLst/>
            <a:rect l="l" t="t" r="r" b="b"/>
            <a:pathLst>
              <a:path w="2908065" h="518164">
                <a:moveTo>
                  <a:pt x="0" y="0"/>
                </a:moveTo>
                <a:lnTo>
                  <a:pt x="2908066" y="0"/>
                </a:lnTo>
                <a:lnTo>
                  <a:pt x="2908066" y="518164"/>
                </a:lnTo>
                <a:lnTo>
                  <a:pt x="0" y="5181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-886252" y="3654435"/>
            <a:ext cx="1914952" cy="341210"/>
          </a:xfrm>
          <a:custGeom>
            <a:avLst/>
            <a:gdLst/>
            <a:ahLst/>
            <a:cxnLst/>
            <a:rect l="l" t="t" r="r" b="b"/>
            <a:pathLst>
              <a:path w="1914952" h="341210">
                <a:moveTo>
                  <a:pt x="1914952" y="0"/>
                </a:moveTo>
                <a:lnTo>
                  <a:pt x="0" y="0"/>
                </a:lnTo>
                <a:lnTo>
                  <a:pt x="0" y="341210"/>
                </a:lnTo>
                <a:lnTo>
                  <a:pt x="1914952" y="341210"/>
                </a:lnTo>
                <a:lnTo>
                  <a:pt x="191495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89187" y="1965021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751045" y="1965021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8176483" y="5095875"/>
            <a:ext cx="1935035" cy="0"/>
          </a:xfrm>
          <a:prstGeom prst="line">
            <a:avLst/>
          </a:prstGeom>
          <a:ln w="9525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421</Words>
  <Application>Microsoft Office PowerPoint</Application>
  <PresentationFormat>Custom</PresentationFormat>
  <Paragraphs>39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Adore The World</vt:lpstr>
      <vt:lpstr>Calibri</vt:lpstr>
      <vt:lpstr>Canva Sans</vt:lpstr>
      <vt:lpstr>Arcade Gamer</vt:lpstr>
      <vt:lpstr>Canva Sans Bold</vt:lpstr>
      <vt:lpstr>Bungee Bold Italics</vt:lpstr>
      <vt:lpstr>Bungee</vt:lpstr>
      <vt:lpstr>Accordion Black</vt:lpstr>
      <vt:lpstr>Arial</vt:lpstr>
      <vt:lpstr>ITC Benguiat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Random World Generation</dc:title>
  <cp:lastModifiedBy>Ayush Kumar Singh</cp:lastModifiedBy>
  <cp:revision>2</cp:revision>
  <dcterms:created xsi:type="dcterms:W3CDTF">2006-08-16T00:00:00Z</dcterms:created>
  <dcterms:modified xsi:type="dcterms:W3CDTF">2024-03-31T19:43:48Z</dcterms:modified>
  <dc:identifier>DAGBEqlwuXI</dc:identifier>
</cp:coreProperties>
</file>

<file path=docProps/thumbnail.jpeg>
</file>